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6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46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20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54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3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43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751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1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8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6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96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37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44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05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7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68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0899-C876-43D6-8AB5-6E70ABB8161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097860-9229-45E7-9CE0-CB3E3FE6AD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9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5F8A95-ACCA-79F8-1040-150BD5673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r-TR" sz="9600" dirty="0"/>
              <a:t>AKRAN İLETİŞİMİ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88D38DA-AA40-F842-B66A-97E68E38E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06378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2, 3 VE 4.SINIFLAR İÇİN</a:t>
            </a:r>
          </a:p>
          <a:p>
            <a:r>
              <a:rPr lang="tr-TR" dirty="0"/>
              <a:t>GÜLEÇ BÜŞRA NUR ÇIKMAN</a:t>
            </a:r>
          </a:p>
          <a:p>
            <a:pPr algn="l"/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04E885E-CB0C-28B8-CD16-D547CEA1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4346759"/>
            <a:ext cx="3044240" cy="19145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263FEE8-AE4D-B2A7-9323-C53FA26AF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12" y="59413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03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ECFDCC-C15B-BE7B-8DF4-64E35706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Akran Zorbalığının Türleri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F00D39-9C1B-234A-D885-A30559B40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Fiziksel zorbalık</a:t>
            </a:r>
          </a:p>
          <a:p>
            <a:r>
              <a:rPr lang="tr-TR" sz="2800" dirty="0"/>
              <a:t>Sözel zorbalık</a:t>
            </a:r>
          </a:p>
          <a:p>
            <a:r>
              <a:rPr lang="tr-TR" sz="2800" dirty="0"/>
              <a:t>Sosyal zorbalık</a:t>
            </a:r>
          </a:p>
          <a:p>
            <a:r>
              <a:rPr lang="tr-TR" sz="2800" dirty="0"/>
              <a:t>Sanal zorbalık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93116E-F274-0BB0-4FC4-BE2A19680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804737"/>
            <a:ext cx="3922295" cy="35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3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F85C86-77E9-B063-5025-97278A22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Fiziksel Zorbalık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171468-418E-A59E-0F04-45571D87B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1" y="2100431"/>
            <a:ext cx="8596668" cy="3880773"/>
          </a:xfrm>
        </p:spPr>
        <p:txBody>
          <a:bodyPr>
            <a:normAutofit/>
          </a:bodyPr>
          <a:lstStyle/>
          <a:p>
            <a:r>
              <a:rPr lang="tr-TR" sz="2800" dirty="0"/>
              <a:t>Çocuğa yönelik doğrudan fiziksel güç uygulanmasıdır.</a:t>
            </a:r>
          </a:p>
          <a:p>
            <a:pPr marL="0" indent="0">
              <a:buNone/>
            </a:pPr>
            <a:r>
              <a:rPr lang="tr-TR" sz="2800" dirty="0"/>
              <a:t>Vurmak, itmek, tükürmek, tekme atmak, saçını çekmek, eşyalarına zarar vermek,…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A717BD-D2D7-6D85-4B30-553FBCE1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918" y="438100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F16E06-977C-8AA8-922B-2482023F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45695"/>
            <a:ext cx="8596668" cy="1320800"/>
          </a:xfrm>
        </p:spPr>
        <p:txBody>
          <a:bodyPr>
            <a:normAutofit/>
          </a:bodyPr>
          <a:lstStyle/>
          <a:p>
            <a:r>
              <a:rPr lang="tr-TR" sz="4400" dirty="0"/>
              <a:t>Sözel Zorbalık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360440-BAA9-1A83-DCF4-2DA5B9FE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Çocuğa yönelik olumsuz konuşmaktır.</a:t>
            </a:r>
          </a:p>
          <a:p>
            <a:pPr marL="0" indent="0">
              <a:buNone/>
            </a:pPr>
            <a:r>
              <a:rPr lang="tr-TR" sz="2800" dirty="0"/>
              <a:t> Lakap takmak, küfürlü konuşmak, bağırmak, azarlamak, küçük düşürücü sözler söylemek, dalga geçmek,…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3D5F5CF-DA05-CF09-8221-FBBFB7FC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343" y="4375400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B07008-A32B-5CCF-7DD7-CDE42BBC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Sosyal Zorbalık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261C8F-9910-7E3E-D89F-C0CFCD93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Çocuğun arkadaşlık ilişkilerine zarar vermek amacıyla yapılan davranışlardır.</a:t>
            </a:r>
          </a:p>
          <a:p>
            <a:pPr marL="0" indent="0">
              <a:buNone/>
            </a:pPr>
            <a:r>
              <a:rPr lang="tr-TR" sz="2800" dirty="0"/>
              <a:t> Hakkında dedikodu yapmak ve yaymak, dışlamak, rezil etmeye çalışmak, görmezden gelmek, tehdit etmek, taklit etmek,…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B7B2E8-94E0-8C6E-D610-71BD9034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49" y="4365670"/>
            <a:ext cx="2990098" cy="20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4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9EF2B1-549B-965D-1574-D75301EC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Sanal/Siber Zorbalık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06E275-ACAB-5478-7A1A-84E27347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Teknolojik aletlerle (cep telefonu, tablet, bilgisayar,…) yapılan davranışlardır.</a:t>
            </a:r>
          </a:p>
          <a:p>
            <a:pPr marL="0" indent="0">
              <a:buNone/>
            </a:pPr>
            <a:r>
              <a:rPr lang="tr-TR" sz="2800" dirty="0"/>
              <a:t>Rahatsız edici mesajlar göndermek, kişiden habersiz onun adına sosyal medya hesabı açmak, fotoğraflarını izinsiz kullanmak, kişiyi kötüleyen davranışlarda bulunmak,…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6F33D9D-D828-BDC5-2D4B-629D3D91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28" y="335129"/>
            <a:ext cx="3493538" cy="23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7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205F8D-96CD-86A8-A548-73A015A0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Akran Zorbalığının Sonuçları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46ABAE-B829-FA54-7930-106870D93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/>
              <a:t>Akran zorbalığı bu olayı yaşayan bütün çocukları olumsuz etkiler.</a:t>
            </a:r>
          </a:p>
          <a:p>
            <a:r>
              <a:rPr lang="tr-TR" sz="2800" dirty="0"/>
              <a:t>Üzüntü, mutsuzluk, kızgınlık, yalnızlık hissedeler.</a:t>
            </a:r>
          </a:p>
          <a:p>
            <a:r>
              <a:rPr lang="tr-TR" sz="2800" dirty="0"/>
              <a:t>Kendilerine güvenleri düşüktür.</a:t>
            </a:r>
          </a:p>
          <a:p>
            <a:r>
              <a:rPr lang="tr-TR" sz="2800" dirty="0"/>
              <a:t>Fiziksel belirtiler( baş ağrısı, karın ağrısı, mide bulantısı).</a:t>
            </a:r>
          </a:p>
          <a:p>
            <a:r>
              <a:rPr lang="tr-TR" sz="2800" dirty="0"/>
              <a:t>Okula bağlılıkta azalma.</a:t>
            </a:r>
          </a:p>
          <a:p>
            <a:r>
              <a:rPr lang="tr-TR" sz="2800" dirty="0"/>
              <a:t>Kendine zarar verme davranışları.</a:t>
            </a:r>
          </a:p>
          <a:p>
            <a:r>
              <a:rPr lang="tr-TR" sz="2800" dirty="0"/>
              <a:t>Ders başarısında düşme.</a:t>
            </a:r>
          </a:p>
        </p:txBody>
      </p:sp>
    </p:spTree>
    <p:extLst>
      <p:ext uri="{BB962C8B-B14F-4D97-AF65-F5344CB8AC3E}">
        <p14:creationId xmlns:p14="http://schemas.microsoft.com/office/powerpoint/2010/main" val="99141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E0BC9-CB2C-80D6-025E-ED9F484F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0319E6-7095-5D94-3F17-5499BCBAD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orgm.meb.gov.tr</a:t>
            </a:r>
          </a:p>
          <a:p>
            <a:r>
              <a:rPr lang="tr-TR" dirty="0"/>
              <a:t>Kırıkkale Ram</a:t>
            </a:r>
          </a:p>
        </p:txBody>
      </p:sp>
    </p:spTree>
    <p:extLst>
      <p:ext uri="{BB962C8B-B14F-4D97-AF65-F5344CB8AC3E}">
        <p14:creationId xmlns:p14="http://schemas.microsoft.com/office/powerpoint/2010/main" val="141563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7A0EC98-6E0F-4E99-C6D4-BA6B5E931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358" y="1608609"/>
            <a:ext cx="4416801" cy="33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FCCCBA-0385-FEA8-32EA-299676FD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Akran – Akran Grupları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F1378D-77C7-753A-FEDB-766FE988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Akran aynı yılda doğmuş kişilere denir.</a:t>
            </a:r>
          </a:p>
          <a:p>
            <a:r>
              <a:rPr lang="tr-TR" sz="2800" dirty="0"/>
              <a:t>Akran grupları ise aynı yaştaki bireylerin oluşturduğu gruplardır. Akran grupları bireyin yakın çevresini oluştururlar. Bireyin gelişiminde önemli rol oynamaktadır.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BD4852-F282-6571-12DA-2BD42CABF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92" y="4499811"/>
            <a:ext cx="3688682" cy="17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2A61DA-C60B-7A33-92E6-967F0CE2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Akranlar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3C2FA2-4069-3982-0B61-EB33BCEA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7663"/>
            <a:ext cx="8596668" cy="3880773"/>
          </a:xfrm>
        </p:spPr>
        <p:txBody>
          <a:bodyPr>
            <a:normAutofit/>
          </a:bodyPr>
          <a:lstStyle/>
          <a:p>
            <a:r>
              <a:rPr lang="tr-TR" sz="2800" dirty="0"/>
              <a:t>Çocukluktan yetişkinliğe geçiş sürecinde akranlarla daha fazla vakit geçirmeye başlanır.</a:t>
            </a:r>
          </a:p>
          <a:p>
            <a:r>
              <a:rPr lang="tr-TR" sz="2800" dirty="0"/>
              <a:t>Kendimizi daha fazla vakit geçirdiğimiz akran gruplarının bir parçası olarak görürüz ve gruptaki diğer üyelere benzemeye çalışırız</a:t>
            </a:r>
            <a:r>
              <a:rPr lang="tr-TR" sz="2400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CB1E16-4556-27F9-5548-ADB28DD0F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427" y="4668505"/>
            <a:ext cx="3535469" cy="1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975CB3-65AA-82DF-0C96-F2DA0E68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Akran Gruplarının Yararları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6E2EBB-077F-ACB6-5691-B23B8115B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Topluma ayak uydurmamızı sağlar.</a:t>
            </a:r>
          </a:p>
          <a:p>
            <a:r>
              <a:rPr lang="tr-TR" sz="2800" dirty="0"/>
              <a:t>Çeşitli öğrenme fırsat ve faaliyetlerini hazırlar.</a:t>
            </a:r>
          </a:p>
          <a:p>
            <a:r>
              <a:rPr lang="tr-TR" sz="2800" dirty="0"/>
              <a:t>Akran grubunda rahat bir ortam bulunur.</a:t>
            </a:r>
          </a:p>
          <a:p>
            <a:r>
              <a:rPr lang="tr-TR" sz="2800" dirty="0"/>
              <a:t>Evde yapamadığımız aktiviteleri grupta yapabiliriz.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FA72FEB-9BAF-9FF2-28AF-E576A42D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999" y="4668342"/>
            <a:ext cx="2962275" cy="18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8F5162-EB65-2AC2-BBF5-1D719B8FC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06117"/>
            <a:ext cx="8596668" cy="5235246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2800" dirty="0"/>
              <a:t>Akra grubunda kız – erkek rolleri öğrenilir.</a:t>
            </a:r>
          </a:p>
          <a:p>
            <a:r>
              <a:rPr lang="tr-TR" sz="2800" dirty="0"/>
              <a:t>İşbirliği ve takım ruhu gelişir.</a:t>
            </a:r>
          </a:p>
          <a:p>
            <a:r>
              <a:rPr lang="tr-TR" sz="2800" dirty="0"/>
              <a:t>Kişilik geliştirmemize yardımcı olur.</a:t>
            </a:r>
          </a:p>
          <a:p>
            <a:r>
              <a:rPr lang="tr-TR" sz="2800" dirty="0"/>
              <a:t>Empati yeteneğimiz gelişir.</a:t>
            </a:r>
          </a:p>
          <a:p>
            <a:r>
              <a:rPr lang="tr-TR" sz="2800" dirty="0"/>
              <a:t>İşbirliği ve rekabet içeren etkinliklere katılmayı öğreniriz.</a:t>
            </a:r>
          </a:p>
          <a:p>
            <a:pPr marL="0" indent="0">
              <a:buNone/>
            </a:pPr>
            <a:r>
              <a:rPr lang="tr-TR" sz="2800" dirty="0"/>
              <a:t>  Ve tabi ki arkadaşlığı ve dostluğu da öğreniriz.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FD506E3-B03F-2708-8A3F-99B4EAB2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405" y="4640880"/>
            <a:ext cx="3484525" cy="19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34218A-4947-EF96-67F1-9FDC0DE7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Reddedilmek veya İhmal Edilmek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7800DD-CD44-37A5-1346-876C7883C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Yapılan araştırmalar sonucu bazı çocukların akranları tarafından akran grubuna dahil edilmediği yani sınıfta hiçbir arkadaşa sahip olmadığını göstermiştir.</a:t>
            </a:r>
          </a:p>
          <a:p>
            <a:r>
              <a:rPr lang="tr-TR" sz="2800" dirty="0"/>
              <a:t>Bunun sonucu olarak çocuklar gruba dahil olabilmek için arkadaşları tarafından yapmak istemediği davranışlara zorlanabilir. Buna akran baskısı denir.</a:t>
            </a:r>
          </a:p>
        </p:txBody>
      </p:sp>
    </p:spTree>
    <p:extLst>
      <p:ext uri="{BB962C8B-B14F-4D97-AF65-F5344CB8AC3E}">
        <p14:creationId xmlns:p14="http://schemas.microsoft.com/office/powerpoint/2010/main" val="186750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449389-84AF-4F32-1AAE-C65A8505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19" y="1259305"/>
            <a:ext cx="8596668" cy="1320800"/>
          </a:xfrm>
        </p:spPr>
        <p:txBody>
          <a:bodyPr/>
          <a:lstStyle/>
          <a:p>
            <a:r>
              <a:rPr lang="tr-TR" dirty="0"/>
              <a:t>Akran Zorbalığı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17E245-718B-F19B-947C-49F749C90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800" dirty="0"/>
          </a:p>
          <a:p>
            <a:r>
              <a:rPr lang="tr-TR" sz="2800" dirty="0"/>
              <a:t>Bir ya da birkaç çocuğun  bir başka çocuğa karşı yaptığı zorlayıcı, zarar verici davranışlardır.</a:t>
            </a:r>
          </a:p>
          <a:p>
            <a:r>
              <a:rPr lang="tr-TR" sz="2800" dirty="0"/>
              <a:t>Bir davranışın akran zorbalığı olarak görülmesi için üç temel özellik vardır: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9FCA8E-AD93-98D8-E81C-49803E11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149" y="92275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7D07D9-7C17-CDD6-EE48-DADACE85B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2525"/>
            <a:ext cx="8596668" cy="5078837"/>
          </a:xfrm>
        </p:spPr>
        <p:txBody>
          <a:bodyPr>
            <a:normAutofit/>
          </a:bodyPr>
          <a:lstStyle/>
          <a:p>
            <a:r>
              <a:rPr lang="tr-TR" sz="2800" dirty="0"/>
              <a:t>Davranışın zarar verme amacıyla bilerek yapılması</a:t>
            </a:r>
          </a:p>
          <a:p>
            <a:r>
              <a:rPr lang="tr-TR" sz="2800" dirty="0"/>
              <a:t>Davranışın birden fazla ve sürekli olması</a:t>
            </a:r>
          </a:p>
          <a:p>
            <a:r>
              <a:rPr lang="tr-TR" sz="2800" dirty="0"/>
              <a:t>Çocuklar arasında güçlerin farklı olması (fiziksel, zihinsel,..)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0F47787-D558-3012-F805-5CB3A13F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64" y="3429000"/>
            <a:ext cx="3942491" cy="22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9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887565-B94A-F891-7A88-B770D24C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Örneğin;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67D7CE-D53C-EFAE-C03C-3C0C2F7DE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Hakan sınıf arkadaşı Sefa’ya sürekli ‘dört göz’ diyerek dalga geçmektedir. Ali bundan hoşlanmadığını söylese bile hakan bu davranışına devam etmektedir.</a:t>
            </a:r>
          </a:p>
          <a:p>
            <a:r>
              <a:rPr lang="tr-TR" sz="2800" dirty="0"/>
              <a:t>Aslı ve Merve sınıf arkadaşları Gamze’yi okul dönemi başladığından beri teneffüslerde oyuna almamakta ve dışlamaktadır.</a:t>
            </a:r>
          </a:p>
        </p:txBody>
      </p:sp>
    </p:spTree>
    <p:extLst>
      <p:ext uri="{BB962C8B-B14F-4D97-AF65-F5344CB8AC3E}">
        <p14:creationId xmlns:p14="http://schemas.microsoft.com/office/powerpoint/2010/main" val="1124334046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480</Words>
  <Application>Microsoft Office PowerPoint</Application>
  <PresentationFormat>Geniş ekran</PresentationFormat>
  <Paragraphs>64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Yüzeyler</vt:lpstr>
      <vt:lpstr>AKRAN İLETİŞİMİ</vt:lpstr>
      <vt:lpstr>Akran – Akran Grupları</vt:lpstr>
      <vt:lpstr>Akranlar</vt:lpstr>
      <vt:lpstr>Akran Gruplarının Yararları</vt:lpstr>
      <vt:lpstr>PowerPoint Sunusu</vt:lpstr>
      <vt:lpstr>Reddedilmek veya İhmal Edilmek</vt:lpstr>
      <vt:lpstr>Akran Zorbalığı </vt:lpstr>
      <vt:lpstr>PowerPoint Sunusu</vt:lpstr>
      <vt:lpstr>Örneğin;</vt:lpstr>
      <vt:lpstr>Akran Zorbalığının Türleri</vt:lpstr>
      <vt:lpstr>Fiziksel Zorbalık</vt:lpstr>
      <vt:lpstr>Sözel Zorbalık</vt:lpstr>
      <vt:lpstr>Sosyal Zorbalık</vt:lpstr>
      <vt:lpstr>Sanal/Siber Zorbalık</vt:lpstr>
      <vt:lpstr>Akran Zorbalığının Sonuçları</vt:lpstr>
      <vt:lpstr>Kaynakça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İLETİŞİMİ</dc:title>
  <dc:creator>Güleç Büşra Nur ÇIKMAN</dc:creator>
  <cp:lastModifiedBy>Güleç Büşra Nur ÇIKMAN</cp:lastModifiedBy>
  <cp:revision>2</cp:revision>
  <dcterms:created xsi:type="dcterms:W3CDTF">2024-01-14T18:29:05Z</dcterms:created>
  <dcterms:modified xsi:type="dcterms:W3CDTF">2024-01-14T19:42:54Z</dcterms:modified>
</cp:coreProperties>
</file>